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Radley" charset="1" panose="00000500000000000000"/>
      <p:regular r:id="rId22"/>
    </p:embeddedFont>
    <p:embeddedFont>
      <p:font typeface="Carlito" charset="1" panose="020F0502020204030204"/>
      <p:regular r:id="rId23"/>
    </p:embeddedFont>
    <p:embeddedFont>
      <p:font typeface="Radley Italics" charset="1" panose="00000500000000000000"/>
      <p:regular r:id="rId24"/>
    </p:embeddedFont>
    <p:embeddedFont>
      <p:font typeface="Canva Sans Bold" charset="1" panose="020B0803030501040103"/>
      <p:regular r:id="rId25"/>
    </p:embeddedFont>
    <p:embeddedFont>
      <p:font typeface="Canva Sans" charset="1" panose="020B05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13.jpe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60077" y="3600450"/>
            <a:ext cx="7167845" cy="5970471"/>
            <a:chOff x="0" y="0"/>
            <a:chExt cx="1289737" cy="10742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737" cy="1074289"/>
            </a:xfrm>
            <a:custGeom>
              <a:avLst/>
              <a:gdLst/>
              <a:ahLst/>
              <a:cxnLst/>
              <a:rect r="r" b="b" t="t" l="l"/>
              <a:pathLst>
                <a:path h="1074289" w="1289737">
                  <a:moveTo>
                    <a:pt x="0" y="0"/>
                  </a:moveTo>
                  <a:lnTo>
                    <a:pt x="1289737" y="0"/>
                  </a:lnTo>
                  <a:lnTo>
                    <a:pt x="1289737" y="1074289"/>
                  </a:lnTo>
                  <a:lnTo>
                    <a:pt x="0" y="1074289"/>
                  </a:lnTo>
                  <a:close/>
                </a:path>
              </a:pathLst>
            </a:custGeom>
            <a:blipFill>
              <a:blip r:embed="rId2"/>
              <a:stretch>
                <a:fillRect l="0" t="-10027" r="0" b="-1002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16954500" cy="2263121"/>
            <a:chOff x="0" y="0"/>
            <a:chExt cx="22606000" cy="3017494"/>
          </a:xfrm>
        </p:grpSpPr>
        <p:sp>
          <p:nvSpPr>
            <p:cNvPr name="AutoShape 5" id="5"/>
            <p:cNvSpPr/>
            <p:nvPr/>
          </p:nvSpPr>
          <p:spPr>
            <a:xfrm>
              <a:off x="0" y="2884574"/>
              <a:ext cx="22606000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52400"/>
              <a:ext cx="22606000" cy="2865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100"/>
                </a:lnSpc>
              </a:pPr>
              <a:r>
                <a:rPr lang="en-US" sz="8100" spc="-162" u="none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SmartAgro: Mitigating Post-Harvest Losses in Ghana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339563" y="3009587"/>
            <a:ext cx="7608875" cy="344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520"/>
              </a:lnSpc>
              <a:spcBef>
                <a:spcPct val="0"/>
              </a:spcBef>
            </a:pPr>
            <a:r>
              <a:rPr lang="en-US" sz="1800" spc="239">
                <a:solidFill>
                  <a:srgbClr val="000000"/>
                </a:solidFill>
                <a:latin typeface="Carlito"/>
                <a:ea typeface="Carlito"/>
                <a:cs typeface="Carlito"/>
                <a:sym typeface="Carlito"/>
              </a:rPr>
              <a:t> AN INTEGRATED DIGITAL MARKETPLACE WITH AI &amp; ESCROW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7844" y="9651688"/>
            <a:ext cx="16982238" cy="29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99"/>
              </a:lnSpc>
            </a:pPr>
            <a:r>
              <a:rPr lang="en-US" sz="2299" i="true">
                <a:solidFill>
                  <a:srgbClr val="000000"/>
                </a:solidFill>
                <a:latin typeface="Radley Italics"/>
                <a:ea typeface="Radley Italics"/>
                <a:cs typeface="Radley Italics"/>
                <a:sym typeface="Radley Italics"/>
              </a:rPr>
              <a:t>Team Soft Touch: Mohamed (Backend/Product -Owner), Sam (Backend/Scrum-Master), Nicole (Frontend), Michael (FrontEnd/Design)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9184102"/>
            <a:ext cx="2171730" cy="2205796"/>
            <a:chOff x="0" y="0"/>
            <a:chExt cx="812800" cy="825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" y="0"/>
              <a:ext cx="810260" cy="822960"/>
            </a:xfrm>
            <a:custGeom>
              <a:avLst/>
              <a:gdLst/>
              <a:ahLst/>
              <a:cxnLst/>
              <a:rect r="r" b="b" t="t" l="l"/>
              <a:pathLst>
                <a:path h="822960" w="8102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749014" y="11946"/>
            <a:ext cx="7538986" cy="10439847"/>
            <a:chOff x="0" y="0"/>
            <a:chExt cx="1167986" cy="161740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67986" cy="1617406"/>
            </a:xfrm>
            <a:custGeom>
              <a:avLst/>
              <a:gdLst/>
              <a:ahLst/>
              <a:cxnLst/>
              <a:rect r="r" b="b" t="t" l="l"/>
              <a:pathLst>
                <a:path h="1617406" w="1167986">
                  <a:moveTo>
                    <a:pt x="23619" y="0"/>
                  </a:moveTo>
                  <a:lnTo>
                    <a:pt x="1144367" y="0"/>
                  </a:lnTo>
                  <a:cubicBezTo>
                    <a:pt x="1150631" y="0"/>
                    <a:pt x="1156639" y="2488"/>
                    <a:pt x="1161068" y="6918"/>
                  </a:cubicBezTo>
                  <a:cubicBezTo>
                    <a:pt x="1165498" y="11347"/>
                    <a:pt x="1167986" y="17355"/>
                    <a:pt x="1167986" y="23619"/>
                  </a:cubicBezTo>
                  <a:lnTo>
                    <a:pt x="1167986" y="1593786"/>
                  </a:lnTo>
                  <a:cubicBezTo>
                    <a:pt x="1167986" y="1600051"/>
                    <a:pt x="1165498" y="1606058"/>
                    <a:pt x="1161068" y="1610488"/>
                  </a:cubicBezTo>
                  <a:cubicBezTo>
                    <a:pt x="1156639" y="1614917"/>
                    <a:pt x="1150631" y="1617406"/>
                    <a:pt x="1144367" y="1617406"/>
                  </a:cubicBezTo>
                  <a:lnTo>
                    <a:pt x="23619" y="1617406"/>
                  </a:lnTo>
                  <a:cubicBezTo>
                    <a:pt x="17355" y="1617406"/>
                    <a:pt x="11347" y="1614917"/>
                    <a:pt x="6918" y="1610488"/>
                  </a:cubicBezTo>
                  <a:cubicBezTo>
                    <a:pt x="2488" y="1606058"/>
                    <a:pt x="0" y="1600051"/>
                    <a:pt x="0" y="1593786"/>
                  </a:cubicBezTo>
                  <a:lnTo>
                    <a:pt x="0" y="23619"/>
                  </a:lnTo>
                  <a:cubicBezTo>
                    <a:pt x="0" y="17355"/>
                    <a:pt x="2488" y="11347"/>
                    <a:pt x="6918" y="6918"/>
                  </a:cubicBezTo>
                  <a:cubicBezTo>
                    <a:pt x="11347" y="2488"/>
                    <a:pt x="17355" y="0"/>
                    <a:pt x="23619" y="0"/>
                  </a:cubicBezTo>
                  <a:close/>
                </a:path>
              </a:pathLst>
            </a:custGeom>
            <a:blipFill>
              <a:blip r:embed="rId2"/>
              <a:stretch>
                <a:fillRect l="-91665" t="0" r="-91665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1442119"/>
            <a:ext cx="9590350" cy="799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16"/>
              </a:lnSpc>
              <a:spcBef>
                <a:spcPct val="0"/>
              </a:spcBef>
            </a:pPr>
            <a:r>
              <a:rPr lang="en-US" sz="555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 </a:t>
            </a:r>
            <a:r>
              <a:rPr lang="en-US" sz="555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Intelligent Farming Assistant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0159" y="3144083"/>
            <a:ext cx="8693841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Powered by Google Gemini (Multimodal LLM).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Capabilities: Agricultural and Profile Context-aware Advice.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Integrated with weather API for location-based forecasting.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0975" y="0"/>
            <a:ext cx="7858125" cy="10287000"/>
            <a:chOff x="0" y="0"/>
            <a:chExt cx="2677931" cy="3505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77931" cy="3505655"/>
            </a:xfrm>
            <a:custGeom>
              <a:avLst/>
              <a:gdLst/>
              <a:ahLst/>
              <a:cxnLst/>
              <a:rect r="r" b="b" t="t" l="l"/>
              <a:pathLst>
                <a:path h="3505655" w="2677931">
                  <a:moveTo>
                    <a:pt x="0" y="0"/>
                  </a:moveTo>
                  <a:lnTo>
                    <a:pt x="2677931" y="0"/>
                  </a:lnTo>
                  <a:lnTo>
                    <a:pt x="2677931" y="3505655"/>
                  </a:lnTo>
                  <a:lnTo>
                    <a:pt x="0" y="3505655"/>
                  </a:lnTo>
                  <a:close/>
                </a:path>
              </a:pathLst>
            </a:custGeom>
            <a:blipFill>
              <a:blip r:embed="rId2"/>
              <a:stretch>
                <a:fillRect l="0" t="-591" r="0" b="-5503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8628282" y="501059"/>
            <a:ext cx="10092950" cy="2053567"/>
            <a:chOff x="0" y="0"/>
            <a:chExt cx="13457267" cy="2738089"/>
          </a:xfrm>
        </p:grpSpPr>
        <p:sp>
          <p:nvSpPr>
            <p:cNvPr name="AutoShape 5" id="5"/>
            <p:cNvSpPr/>
            <p:nvPr/>
          </p:nvSpPr>
          <p:spPr>
            <a:xfrm>
              <a:off x="0" y="2725389"/>
              <a:ext cx="13457267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104775"/>
              <a:ext cx="13457267" cy="2076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900"/>
                </a:lnSpc>
              </a:pPr>
              <a:r>
                <a:rPr lang="en-US" sz="59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Engine</a:t>
              </a:r>
              <a:r>
                <a:rPr lang="en-US" sz="59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ered for Low Connectivity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613921" y="3257550"/>
            <a:ext cx="9226485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Strategy: Progressive Web App (PWA) with Service Workers.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Offline Mode: Caches product feeds to allow usage in 2G/Edge network zones.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20010" y="2052991"/>
            <a:ext cx="9916480" cy="6094645"/>
            <a:chOff x="0" y="0"/>
            <a:chExt cx="3270113" cy="20098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0113" cy="2009804"/>
            </a:xfrm>
            <a:custGeom>
              <a:avLst/>
              <a:gdLst/>
              <a:ahLst/>
              <a:cxnLst/>
              <a:rect r="r" b="b" t="t" l="l"/>
              <a:pathLst>
                <a:path h="2009804" w="3270113">
                  <a:moveTo>
                    <a:pt x="0" y="0"/>
                  </a:moveTo>
                  <a:lnTo>
                    <a:pt x="3270113" y="0"/>
                  </a:lnTo>
                  <a:lnTo>
                    <a:pt x="3270113" y="2009804"/>
                  </a:lnTo>
                  <a:lnTo>
                    <a:pt x="0" y="2009804"/>
                  </a:lnTo>
                  <a:close/>
                </a:path>
              </a:pathLst>
            </a:custGeom>
            <a:blipFill>
              <a:blip r:embed="rId2"/>
              <a:stretch>
                <a:fillRect l="-1216" t="0" r="-1216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04850"/>
            <a:ext cx="8247726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3-Week</a:t>
            </a: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 Agile Execution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66750" y="9184102"/>
            <a:ext cx="2171730" cy="2205796"/>
            <a:chOff x="0" y="0"/>
            <a:chExt cx="812800" cy="825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270" y="0"/>
              <a:ext cx="810260" cy="822960"/>
            </a:xfrm>
            <a:custGeom>
              <a:avLst/>
              <a:gdLst/>
              <a:ahLst/>
              <a:cxnLst/>
              <a:rect r="r" b="b" t="t" l="l"/>
              <a:pathLst>
                <a:path h="822960" w="8102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3356" y="2680963"/>
            <a:ext cx="7089150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Process: 1-Week Sprints (Planning -&gt; Core Build -&gt; Integration Crunch).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The Crunch: The Burndown chart reveals a high-complexity integration phase in Week 3 (AI/Integration and Deployment).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498" y="1389649"/>
            <a:ext cx="18091004" cy="7937428"/>
          </a:xfrm>
          <a:custGeom>
            <a:avLst/>
            <a:gdLst/>
            <a:ahLst/>
            <a:cxnLst/>
            <a:rect r="r" b="b" t="t" l="l"/>
            <a:pathLst>
              <a:path h="7937428" w="18091004">
                <a:moveTo>
                  <a:pt x="0" y="0"/>
                </a:moveTo>
                <a:lnTo>
                  <a:pt x="18091004" y="0"/>
                </a:lnTo>
                <a:lnTo>
                  <a:pt x="18091004" y="7937428"/>
                </a:lnTo>
                <a:lnTo>
                  <a:pt x="0" y="79374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0969" y="240553"/>
            <a:ext cx="14606127" cy="891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72"/>
              </a:lnSpc>
              <a:spcBef>
                <a:spcPct val="0"/>
              </a:spcBef>
            </a:pPr>
            <a:r>
              <a:rPr lang="en-US" sz="6225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Agile Methodology in Action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547482" y="9584252"/>
            <a:ext cx="5753100" cy="829310"/>
            <a:chOff x="0" y="0"/>
            <a:chExt cx="7670800" cy="110574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76708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Weekly Sprints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53533"/>
              <a:ext cx="7670800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240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311430" y="2119605"/>
            <a:ext cx="620799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5203484" y="1331570"/>
            <a:ext cx="7881032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00"/>
              </a:lnSpc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 Liv</a:t>
            </a: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e System Demo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10566" y="4903542"/>
            <a:ext cx="446686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u="sng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Our Live Solution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29875" y="0"/>
            <a:ext cx="7858125" cy="10287000"/>
            <a:chOff x="0" y="0"/>
            <a:chExt cx="1217429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17429" cy="1593725"/>
            </a:xfrm>
            <a:custGeom>
              <a:avLst/>
              <a:gdLst/>
              <a:ahLst/>
              <a:cxnLst/>
              <a:rect r="r" b="b" t="t" l="l"/>
              <a:pathLst>
                <a:path h="1593725" w="1217429">
                  <a:moveTo>
                    <a:pt x="0" y="0"/>
                  </a:moveTo>
                  <a:lnTo>
                    <a:pt x="1217429" y="0"/>
                  </a:lnTo>
                  <a:lnTo>
                    <a:pt x="121742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55" r="0" b="-25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5"/>
            <a:ext cx="9012621" cy="4313172"/>
            <a:chOff x="0" y="0"/>
            <a:chExt cx="12016829" cy="575089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6326" y="38100"/>
              <a:ext cx="9614826" cy="1159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608"/>
                </a:lnSpc>
                <a:spcBef>
                  <a:spcPct val="0"/>
                </a:spcBef>
              </a:pPr>
              <a:r>
                <a:rPr lang="en-US" sz="59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Conclusion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6326" y="2169496"/>
              <a:ext cx="9614826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1683511"/>
              <a:ext cx="9614826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2179021"/>
              <a:ext cx="12016829" cy="3571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99"/>
                </a:lnSpc>
              </a:pPr>
              <a:r>
                <a:rPr lang="en-US" sz="29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SmartAgro demonstrates how digital solutions tackle agricultural market coordination failures in Ghana. By utilizing AI and escrow systems, it helps farmers optimize operations, minimize losses, and improve market access, fostering a sustainable agricultural future.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9184102"/>
            <a:ext cx="2171730" cy="2205796"/>
            <a:chOff x="0" y="0"/>
            <a:chExt cx="812800" cy="825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0" y="0"/>
              <a:ext cx="810260" cy="822960"/>
            </a:xfrm>
            <a:custGeom>
              <a:avLst/>
              <a:gdLst/>
              <a:ahLst/>
              <a:cxnLst/>
              <a:rect r="r" b="b" t="t" l="l"/>
              <a:pathLst>
                <a:path h="822960" w="8102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16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6495" y="589153"/>
            <a:ext cx="7211120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References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7978" y="1526799"/>
            <a:ext cx="17920022" cy="8157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Aker, J. C. 2011. Dial 'A' for agriculture: A review of information and communication technologies for agricultural extension in developing countries. Agricultural Economics 42, 6 (2011), 631-647.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Anthropic. 2024. Claude 3 Model Family: Sonnet, Opus, and Haiku. Technical Report. Anthropic PBC, San Francisco, CA.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Dittus, M., Quattrone, G., and Capra, L. 2016. Analysing Volunteer Engagement in Humanitarian Mapping: Building Contributor Communities at Large Scale. In Proceedings of the 19th ACM Conference on Computer-Supported Cooperative Work &amp; Social Computing (CSCW '16). ACM, New York, NY, 108-118.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FastAPI. 2024. FastAPI Framework Documentation. Retrieved December 2025 from https://fastapi.tiangolo.com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Fowler, M. 2014. Microservices: A definition of this new architectural term. Retrieved December 2025 from https://martinfowler.com/articles/microservices.html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Government of Ghana. 2012. Data Protection Act, 2012 (Act 843). Accra: Ghana Publishing Corporation.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International Growth Centre. 2025. Market Coordination Failures in Ghanaian Agriculture. Policy Brief. International Growth Centre, London, UK.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Jensen, R. 2007. The digital provide: Information (technology), market performance, and welfare in the South Indian fisheries sector. The Quarterly Journal of Economics 122, 3 (2007), 879-924.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Ministry of Food and Agriculture Ghana. 2023. Agriculture in Ghana: Facts and Figures. Statistics Research and Information Directorate, Accra, Ghana.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Newman, S. 2015. Building Microservices: Designing Fine-Grained Systems. O'Reilly Media, Sebastopol, CA.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OpenAI. 2024. GPT-4 Technical Report. OpenAI, San Francisco, CA.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Paystack. 2024. Transfers API Documentation. Retrieved December 2025 from https://paystack.com/docs/transfers/single-transfers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React. 2024. React Documentation: Progressive Web Apps. Retrieved December 2025 from https://react.dev/learn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Roduner, D. 2007. Mobile Payment Procedures: Enabling Mobile Commerce. ETH Zurich, Institute of Technology Management, Zurich, Switzerland.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World Bank. 2024. Post-Harvest Loss Reduction in Sub-Saharan Africa: Challenges and Opportunities. Agriculture Global Practice, World Bank Group, Washington, DC.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416645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16645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16645">
                  <a:moveTo>
                    <a:pt x="0" y="0"/>
                  </a:moveTo>
                  <a:lnTo>
                    <a:pt x="1416645" y="0"/>
                  </a:lnTo>
                  <a:lnTo>
                    <a:pt x="1416645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249" t="0" r="-624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8958" y="1623444"/>
            <a:ext cx="8955517" cy="8680188"/>
            <a:chOff x="0" y="0"/>
            <a:chExt cx="11940689" cy="1157358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38100"/>
              <a:ext cx="11057502" cy="11594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608"/>
                </a:lnSpc>
                <a:spcBef>
                  <a:spcPct val="0"/>
                </a:spcBef>
              </a:pPr>
              <a:r>
                <a:rPr lang="en-US" sz="59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The Problem Context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75863" y="1925419"/>
              <a:ext cx="9614826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7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Th</a:t>
              </a:r>
              <a:r>
                <a:rPr lang="en-US" sz="3399" u="none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e $1.9 Billion Annual Loss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099098"/>
              <a:ext cx="11940689" cy="8474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695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Ghana loses 30-40% of agricultural produce annually due to post-harvest losses. (WFP)</a:t>
              </a:r>
            </a:p>
            <a:p>
              <a:pPr algn="l">
                <a:lnSpc>
                  <a:spcPts val="3599"/>
                </a:lnSpc>
              </a:pPr>
            </a:p>
            <a:p>
              <a:pPr algn="l" marL="647695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Root Cause: Market Coordination Failure. Farmers cannot find buyers in time.</a:t>
              </a:r>
            </a:p>
            <a:p>
              <a:pPr algn="l">
                <a:lnSpc>
                  <a:spcPts val="3599"/>
                </a:lnSpc>
              </a:pPr>
            </a:p>
            <a:p>
              <a:pPr algn="l" marL="647695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The Gap: Exploitative middlemen leverage information asymmetry to distort prices.</a:t>
              </a:r>
            </a:p>
            <a:p>
              <a:pPr algn="l">
                <a:lnSpc>
                  <a:spcPts val="3599"/>
                </a:lnSpc>
              </a:pPr>
            </a:p>
            <a:p>
              <a:pPr algn="l" marL="647695" indent="-323848" lvl="1">
                <a:lnSpc>
                  <a:spcPts val="3599"/>
                </a:lnSpc>
                <a:buFont typeface="Arial"/>
                <a:buChar char="•"/>
              </a:pPr>
              <a:r>
                <a:rPr lang="en-US" sz="2999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Related work: Existing agri-platforms (Esoko, Farmerline) improve price discovery but fail to address payment security, offline access, advisory support, and dual-role farmer participation.</a:t>
              </a:r>
            </a:p>
            <a:p>
              <a:pPr algn="l" marL="0" indent="0" lvl="0">
                <a:lnSpc>
                  <a:spcPts val="431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80309" y="3311779"/>
            <a:ext cx="1761883" cy="2057400"/>
          </a:xfrm>
          <a:custGeom>
            <a:avLst/>
            <a:gdLst/>
            <a:ahLst/>
            <a:cxnLst/>
            <a:rect r="r" b="b" t="t" l="l"/>
            <a:pathLst>
              <a:path h="2057400" w="1761883">
                <a:moveTo>
                  <a:pt x="0" y="0"/>
                </a:moveTo>
                <a:lnTo>
                  <a:pt x="1761882" y="0"/>
                </a:lnTo>
                <a:lnTo>
                  <a:pt x="1761882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66750" y="1295856"/>
            <a:ext cx="13249275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Discovery Phase (Double Diamond)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263059" y="3311779"/>
            <a:ext cx="1761883" cy="2057400"/>
          </a:xfrm>
          <a:custGeom>
            <a:avLst/>
            <a:gdLst/>
            <a:ahLst/>
            <a:cxnLst/>
            <a:rect r="r" b="b" t="t" l="l"/>
            <a:pathLst>
              <a:path h="2057400" w="1761883">
                <a:moveTo>
                  <a:pt x="0" y="0"/>
                </a:moveTo>
                <a:lnTo>
                  <a:pt x="1761882" y="0"/>
                </a:lnTo>
                <a:lnTo>
                  <a:pt x="1761882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245809" y="3311779"/>
            <a:ext cx="1761883" cy="2057400"/>
          </a:xfrm>
          <a:custGeom>
            <a:avLst/>
            <a:gdLst/>
            <a:ahLst/>
            <a:cxnLst/>
            <a:rect r="r" b="b" t="t" l="l"/>
            <a:pathLst>
              <a:path h="2057400" w="1761883">
                <a:moveTo>
                  <a:pt x="0" y="0"/>
                </a:moveTo>
                <a:lnTo>
                  <a:pt x="1761882" y="0"/>
                </a:lnTo>
                <a:lnTo>
                  <a:pt x="1761882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05091" y="5661523"/>
            <a:ext cx="331231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Smallholder Farmer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12317" y="5661523"/>
            <a:ext cx="4063365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Aggregator (Middleman)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31008" y="5661523"/>
            <a:ext cx="99321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Buyer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6750" y="6431143"/>
            <a:ext cx="5231594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Find buyers quickly to reduce post-harvest losses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Sell produce at fair, transparent market prices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Receive localized farming advice despite limited internet access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71298" y="6597215"/>
            <a:ext cx="5459762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Access fresh produce directly from farmers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Pay securely and avoid failed or risky transactions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See transparent pricing without middleman inflation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49317" y="6378140"/>
            <a:ext cx="5189366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Source produce from multiple farmers efficiently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Earn value through logistics and coordination, not price exploitation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Operate transparently within platform pricing constraints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726697" y="1498758"/>
            <a:ext cx="7885708" cy="788570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66750" y="1295856"/>
            <a:ext cx="13249275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Our Hypothesis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202129" y="3976521"/>
            <a:ext cx="2273490" cy="1149257"/>
            <a:chOff x="0" y="0"/>
            <a:chExt cx="3031320" cy="153234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3031320" cy="5542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40"/>
                </a:lnSpc>
                <a:spcBef>
                  <a:spcPct val="0"/>
                </a:spcBef>
              </a:pPr>
              <a:r>
                <a:rPr lang="en-US" sz="2529">
                  <a:solidFill>
                    <a:srgbClr val="1A1A2E"/>
                  </a:solidFill>
                  <a:latin typeface="Radley"/>
                  <a:ea typeface="Radley"/>
                  <a:cs typeface="Radley"/>
                  <a:sym typeface="Radley"/>
                </a:rPr>
                <a:t>Trust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01574"/>
              <a:ext cx="3031320" cy="8307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434"/>
                </a:lnSpc>
              </a:pPr>
              <a:r>
                <a:rPr lang="en-US" sz="1738">
                  <a:solidFill>
                    <a:srgbClr val="1A1A2E"/>
                  </a:solidFill>
                  <a:latin typeface="Carlito"/>
                  <a:ea typeface="Carlito"/>
                  <a:cs typeface="Carlito"/>
                  <a:sym typeface="Carlito"/>
                </a:rPr>
                <a:t>Escrow system enhances buyer-farmer trust.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489152" y="6528601"/>
            <a:ext cx="2360797" cy="1193391"/>
            <a:chOff x="0" y="0"/>
            <a:chExt cx="3147729" cy="159118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21551"/>
              <a:ext cx="3147729" cy="8696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7"/>
                </a:lnSpc>
              </a:pPr>
              <a:r>
                <a:rPr lang="en-US" sz="1805">
                  <a:solidFill>
                    <a:srgbClr val="1A1A2E"/>
                  </a:solidFill>
                  <a:latin typeface="Carlito"/>
                  <a:ea typeface="Carlito"/>
                  <a:cs typeface="Carlito"/>
                  <a:sym typeface="Carlito"/>
                </a:rPr>
                <a:t>Offline-first app ensures accessibility for farmers.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3147729" cy="5736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76"/>
                </a:lnSpc>
                <a:spcBef>
                  <a:spcPct val="0"/>
                </a:spcBef>
              </a:pPr>
              <a:r>
                <a:rPr lang="en-US" sz="2626">
                  <a:solidFill>
                    <a:srgbClr val="1A1A2E"/>
                  </a:solidFill>
                  <a:latin typeface="Radley"/>
                  <a:ea typeface="Radley"/>
                  <a:cs typeface="Radley"/>
                  <a:sym typeface="Radley"/>
                </a:rPr>
                <a:t>Access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116623" y="3976521"/>
            <a:ext cx="2343605" cy="1184701"/>
            <a:chOff x="0" y="0"/>
            <a:chExt cx="3124806" cy="157960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715742"/>
              <a:ext cx="3124806" cy="8638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09"/>
                </a:lnSpc>
              </a:pPr>
              <a:r>
                <a:rPr lang="en-US" sz="1792">
                  <a:solidFill>
                    <a:srgbClr val="1A1A2E"/>
                  </a:solidFill>
                  <a:latin typeface="Carlito"/>
                  <a:ea typeface="Carlito"/>
                  <a:cs typeface="Carlito"/>
                  <a:sym typeface="Carlito"/>
                </a:rPr>
                <a:t>AI agent provides real-time farming advice.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3124806" cy="5698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9"/>
                </a:lnSpc>
                <a:spcBef>
                  <a:spcPct val="0"/>
                </a:spcBef>
              </a:pPr>
              <a:r>
                <a:rPr lang="en-US" sz="2607">
                  <a:solidFill>
                    <a:srgbClr val="1A1A2E"/>
                  </a:solidFill>
                  <a:latin typeface="Radley"/>
                  <a:ea typeface="Radley"/>
                  <a:cs typeface="Radley"/>
                  <a:sym typeface="Radley"/>
                </a:rPr>
                <a:t>Intelligence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66750" y="2635623"/>
            <a:ext cx="9036701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We hyp</a:t>
            </a: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othesized a three-pillar solution:</a:t>
            </a: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Trust: Automated Escrow system to replace risky cash-on-delivery.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Access: Offline-First Progressive Web App (PWA) for remote connectivity.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AutoNum type="arabicPeriod" startAt="1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Intelligence: Multimodal AI Agent for real-time farming advice.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66750" y="1295856"/>
            <a:ext cx="13249275" cy="86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Requirements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903414"/>
            <a:ext cx="421838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Functional Requirements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733305"/>
            <a:ext cx="4855131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Nonfunctional Requirements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737052"/>
            <a:ext cx="14574456" cy="304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FR-01: The system shall be a Progressive Web App (PWA) capable of being installed on mobile devices without an app store.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FR-05: Buyers and Aggregators shall be able to search for products by location.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FR-08: Funds must be held in Escrow and released only after the Buyer or Aggregator confirms successful pickup/delivery.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FR-09: System shall provide an AI Chat interface (via OpenRouter) that answers farming questions.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693425"/>
            <a:ext cx="14004727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NFR-03: The system shall aim for 99.9% server availability during business hours.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NFR-04: Local storage (IndexedDB) must be used to persist user data if the network request fails.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NFR-06: Offline data stored on the device must be cleared if the user explicitly logs out.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83831" y="1894893"/>
            <a:ext cx="591090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ISO/IEC/IEEE 29148 Standard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40338" y="482990"/>
            <a:ext cx="9742887" cy="8975335"/>
            <a:chOff x="0" y="0"/>
            <a:chExt cx="173001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001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730018">
                  <a:moveTo>
                    <a:pt x="0" y="0"/>
                  </a:moveTo>
                  <a:lnTo>
                    <a:pt x="1730018" y="0"/>
                  </a:lnTo>
                  <a:lnTo>
                    <a:pt x="173001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6971" y="927897"/>
            <a:ext cx="8155773" cy="6359128"/>
            <a:chOff x="0" y="0"/>
            <a:chExt cx="10874363" cy="847883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296492" y="38100"/>
              <a:ext cx="10577871" cy="1159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608"/>
                </a:lnSpc>
                <a:spcBef>
                  <a:spcPct val="0"/>
                </a:spcBef>
              </a:pPr>
              <a:r>
                <a:rPr lang="en-US" sz="59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Architecture &amp; Design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96492" y="2249291"/>
              <a:ext cx="9614826" cy="1016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00"/>
                </a:lnSpc>
                <a:spcBef>
                  <a:spcPct val="0"/>
                </a:spcBef>
              </a:pPr>
              <a:r>
                <a:rPr lang="en-US" sz="2500" u="none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Modular Monolith design for efficient performance and scalability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296492" y="1319445"/>
              <a:ext cx="9614826" cy="0"/>
            </a:xfrm>
            <a:prstGeom prst="line">
              <a:avLst/>
            </a:prstGeom>
            <a:ln cap="flat" w="254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3906837"/>
              <a:ext cx="10874363" cy="4572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53" indent="-269876" lvl="1">
                <a:lnSpc>
                  <a:spcPts val="3000"/>
                </a:lnSpc>
                <a:buFont typeface="Arial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T</a:t>
              </a: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ech Stack: </a:t>
              </a:r>
            </a:p>
            <a:p>
              <a:pPr algn="l" marL="1079505" indent="-359835" lvl="2">
                <a:lnSpc>
                  <a:spcPts val="3000"/>
                </a:lnSpc>
                <a:buFont typeface="Arial"/>
                <a:buChar char="⚬"/>
              </a:pP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Python/</a:t>
              </a: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FastAPI (Backend)</a:t>
              </a:r>
            </a:p>
            <a:p>
              <a:pPr algn="l" marL="1079505" indent="-359835" lvl="2">
                <a:lnSpc>
                  <a:spcPts val="3000"/>
                </a:lnSpc>
                <a:buFont typeface="Arial"/>
                <a:buChar char="⚬"/>
              </a:pP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React (Frontend) </a:t>
              </a:r>
            </a:p>
            <a:p>
              <a:pPr algn="l" marL="1079505" indent="-359835" lvl="2">
                <a:lnSpc>
                  <a:spcPts val="3000"/>
                </a:lnSpc>
                <a:buFont typeface="Arial"/>
                <a:buChar char="⚬"/>
              </a:pP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PostgreSQL/MongoDB/Redis (Data).</a:t>
              </a:r>
            </a:p>
            <a:p>
              <a:pPr algn="l">
                <a:lnSpc>
                  <a:spcPts val="3000"/>
                </a:lnSpc>
              </a:pPr>
            </a:p>
            <a:p>
              <a:pPr algn="l" marL="539753" indent="-269876" lvl="1">
                <a:lnSpc>
                  <a:spcPts val="3000"/>
                </a:lnSpc>
                <a:buFont typeface="Arial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Radley"/>
                  <a:ea typeface="Radley"/>
                  <a:cs typeface="Radley"/>
                  <a:sym typeface="Radley"/>
                </a:rPr>
                <a:t>Design Decision: Chosen over Microservices to reduce operational overhead for a 4-person team.</a:t>
              </a:r>
            </a:p>
            <a:p>
              <a:pPr algn="l">
                <a:lnSpc>
                  <a:spcPts val="3000"/>
                </a:lnSpc>
              </a:pPr>
            </a:p>
            <a:p>
              <a:pPr algn="l" marL="0" indent="0" lvl="0">
                <a:lnSpc>
                  <a:spcPts val="3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77190"/>
            <a:ext cx="18288000" cy="9532620"/>
          </a:xfrm>
          <a:custGeom>
            <a:avLst/>
            <a:gdLst/>
            <a:ahLst/>
            <a:cxnLst/>
            <a:rect r="r" b="b" t="t" l="l"/>
            <a:pathLst>
              <a:path h="9532620" w="18288000">
                <a:moveTo>
                  <a:pt x="0" y="0"/>
                </a:moveTo>
                <a:lnTo>
                  <a:pt x="18288000" y="0"/>
                </a:lnTo>
                <a:lnTo>
                  <a:pt x="18288000" y="9532620"/>
                </a:lnTo>
                <a:lnTo>
                  <a:pt x="0" y="95326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125980"/>
            <a:ext cx="18288000" cy="6035040"/>
          </a:xfrm>
          <a:custGeom>
            <a:avLst/>
            <a:gdLst/>
            <a:ahLst/>
            <a:cxnLst/>
            <a:rect r="r" b="b" t="t" l="l"/>
            <a:pathLst>
              <a:path h="6035040" w="18288000">
                <a:moveTo>
                  <a:pt x="0" y="0"/>
                </a:moveTo>
                <a:lnTo>
                  <a:pt x="18288000" y="0"/>
                </a:lnTo>
                <a:lnTo>
                  <a:pt x="18288000" y="6035040"/>
                </a:lnTo>
                <a:lnTo>
                  <a:pt x="0" y="60350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729738" y="9671588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04850"/>
            <a:ext cx="16815592" cy="860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08"/>
              </a:lnSpc>
              <a:spcBef>
                <a:spcPct val="0"/>
              </a:spcBef>
            </a:pPr>
            <a:r>
              <a:rPr lang="en-US" sz="59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Escrow Logic: Ensuring Trust in Transactions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9372600"/>
            <a:ext cx="2171730" cy="2205796"/>
            <a:chOff x="0" y="0"/>
            <a:chExt cx="812800" cy="8255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270" y="0"/>
              <a:ext cx="810260" cy="822960"/>
            </a:xfrm>
            <a:custGeom>
              <a:avLst/>
              <a:gdLst/>
              <a:ahLst/>
              <a:cxnLst/>
              <a:rect r="r" b="b" t="t" l="l"/>
              <a:pathLst>
                <a:path h="822960" w="810260">
                  <a:moveTo>
                    <a:pt x="405130" y="0"/>
                  </a:moveTo>
                  <a:lnTo>
                    <a:pt x="450850" y="151130"/>
                  </a:lnTo>
                  <a:lnTo>
                    <a:pt x="546100" y="25400"/>
                  </a:lnTo>
                  <a:lnTo>
                    <a:pt x="537210" y="181610"/>
                  </a:lnTo>
                  <a:lnTo>
                    <a:pt x="669290" y="96520"/>
                  </a:lnTo>
                  <a:lnTo>
                    <a:pt x="608330" y="241300"/>
                  </a:lnTo>
                  <a:lnTo>
                    <a:pt x="760730" y="205740"/>
                  </a:lnTo>
                  <a:lnTo>
                    <a:pt x="654050" y="321310"/>
                  </a:lnTo>
                  <a:lnTo>
                    <a:pt x="810260" y="340360"/>
                  </a:lnTo>
                  <a:lnTo>
                    <a:pt x="669290" y="411480"/>
                  </a:lnTo>
                  <a:lnTo>
                    <a:pt x="810260" y="482600"/>
                  </a:lnTo>
                  <a:lnTo>
                    <a:pt x="654050" y="501650"/>
                  </a:lnTo>
                  <a:lnTo>
                    <a:pt x="760730" y="617220"/>
                  </a:lnTo>
                  <a:lnTo>
                    <a:pt x="608330" y="581660"/>
                  </a:lnTo>
                  <a:lnTo>
                    <a:pt x="669290" y="726440"/>
                  </a:lnTo>
                  <a:lnTo>
                    <a:pt x="537210" y="640080"/>
                  </a:lnTo>
                  <a:lnTo>
                    <a:pt x="546100" y="797560"/>
                  </a:lnTo>
                  <a:lnTo>
                    <a:pt x="450850" y="671830"/>
                  </a:lnTo>
                  <a:lnTo>
                    <a:pt x="405130" y="822960"/>
                  </a:lnTo>
                  <a:lnTo>
                    <a:pt x="359410" y="671830"/>
                  </a:lnTo>
                  <a:lnTo>
                    <a:pt x="264160" y="797560"/>
                  </a:lnTo>
                  <a:lnTo>
                    <a:pt x="273050" y="640080"/>
                  </a:lnTo>
                  <a:lnTo>
                    <a:pt x="140970" y="726440"/>
                  </a:lnTo>
                  <a:lnTo>
                    <a:pt x="201930" y="581660"/>
                  </a:lnTo>
                  <a:lnTo>
                    <a:pt x="49530" y="617220"/>
                  </a:lnTo>
                  <a:lnTo>
                    <a:pt x="156210" y="501650"/>
                  </a:lnTo>
                  <a:lnTo>
                    <a:pt x="0" y="482600"/>
                  </a:lnTo>
                  <a:lnTo>
                    <a:pt x="140970" y="411480"/>
                  </a:lnTo>
                  <a:lnTo>
                    <a:pt x="0" y="340360"/>
                  </a:lnTo>
                  <a:lnTo>
                    <a:pt x="156210" y="321310"/>
                  </a:lnTo>
                  <a:lnTo>
                    <a:pt x="49530" y="205740"/>
                  </a:lnTo>
                  <a:lnTo>
                    <a:pt x="201930" y="241300"/>
                  </a:lnTo>
                  <a:lnTo>
                    <a:pt x="140970" y="96520"/>
                  </a:lnTo>
                  <a:lnTo>
                    <a:pt x="273050" y="181610"/>
                  </a:lnTo>
                  <a:lnTo>
                    <a:pt x="264160" y="25400"/>
                  </a:lnTo>
                  <a:lnTo>
                    <a:pt x="359410" y="15113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41746" y="112576"/>
              <a:ext cx="529308" cy="559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66750" y="2495550"/>
            <a:ext cx="13577271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Integration with Paystack API.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Business Model: 95% payout to farmer, 5% platform sustainability fee.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97950" y="5106797"/>
            <a:ext cx="1469017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dley"/>
                <a:ea typeface="Radley"/>
                <a:cs typeface="Radley"/>
                <a:sym typeface="Radley"/>
              </a:rPr>
              <a:t>Workflow: Buyer Pays -&gt; Funds Held -&gt; Delivery Confirmed -&gt; Funds Released to Farmer.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729738" y="9483413"/>
            <a:ext cx="152400" cy="20955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SmartAgro</dc:description>
  <dc:identifier>DAG75rVJSd0</dc:identifier>
  <dcterms:modified xsi:type="dcterms:W3CDTF">2011-08-01T06:04:30Z</dcterms:modified>
  <cp:revision>1</cp:revision>
  <dc:title>Presentation - SmartAgro</dc:title>
</cp:coreProperties>
</file>

<file path=docProps/thumbnail.jpeg>
</file>